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D83"/>
    <a:srgbClr val="FAFAEA"/>
    <a:srgbClr val="E6E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9C9E-F49C-44DF-A693-F9323E75BC7A}" type="datetimeFigureOut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39985-9CC0-49DD-9371-B5C913069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2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82244933"/>
              </p:ext>
            </p:extLst>
          </p:nvPr>
        </p:nvGraphicFramePr>
        <p:xfrm>
          <a:off x="319160" y="3163257"/>
          <a:ext cx="8469918" cy="2058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974129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  <a:lvl5pPr>
              <a:defRPr/>
            </a:lvl5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 </a:t>
            </a:r>
            <a:r>
              <a:rPr lang="en-US" dirty="0" err="1"/>
              <a:t>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47870" y="402131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47870" y="466563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68987796"/>
              </p:ext>
            </p:extLst>
          </p:nvPr>
        </p:nvGraphicFramePr>
        <p:xfrm>
          <a:off x="319161" y="3987012"/>
          <a:ext cx="5474889" cy="589927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899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2465563"/>
              </p:ext>
            </p:extLst>
          </p:nvPr>
        </p:nvGraphicFramePr>
        <p:xfrm>
          <a:off x="319160" y="4653139"/>
          <a:ext cx="5474889" cy="56811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81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ict - Explain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198" y="109587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7" y="1546523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8" y="3274760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4794250" y="931491"/>
            <a:ext cx="3879850" cy="45207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770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erve - Ex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199" y="204970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5395" y="2477316"/>
            <a:ext cx="5562599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224843"/>
            <a:ext cx="8216901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400800" y="931491"/>
            <a:ext cx="2273300" cy="27095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925794"/>
            <a:ext cx="5562599" cy="80045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defRPr sz="20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practical instruction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656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ing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584476" y="2512465"/>
            <a:ext cx="1970291" cy="1401510"/>
            <a:chOff x="0" y="0"/>
            <a:chExt cx="1428115" cy="973455"/>
          </a:xfrm>
        </p:grpSpPr>
        <p:grpSp>
          <p:nvGrpSpPr>
            <p:cNvPr id="7" name="Group 6"/>
            <p:cNvGrpSpPr>
              <a:grpSpLocks noChangeAspect="1"/>
            </p:cNvGrpSpPr>
            <p:nvPr userDrawn="1"/>
          </p:nvGrpSpPr>
          <p:grpSpPr>
            <a:xfrm>
              <a:off x="200025" y="0"/>
              <a:ext cx="475615" cy="611505"/>
              <a:chOff x="0" y="0"/>
              <a:chExt cx="527901" cy="688156"/>
            </a:xfrm>
          </p:grpSpPr>
          <p:sp>
            <p:nvSpPr>
              <p:cNvPr id="20" name="Freeform 19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1" name="Oval 20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 userDrawn="1"/>
          </p:nvGrpSpPr>
          <p:grpSpPr>
            <a:xfrm>
              <a:off x="0" y="276225"/>
              <a:ext cx="475615" cy="611505"/>
              <a:chOff x="0" y="0"/>
              <a:chExt cx="527901" cy="688156"/>
            </a:xfrm>
          </p:grpSpPr>
          <p:sp>
            <p:nvSpPr>
              <p:cNvPr id="18" name="Freeform 17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 userDrawn="1"/>
          </p:nvGrpSpPr>
          <p:grpSpPr>
            <a:xfrm>
              <a:off x="638175" y="28575"/>
              <a:ext cx="475615" cy="611505"/>
              <a:chOff x="0" y="0"/>
              <a:chExt cx="527901" cy="688156"/>
            </a:xfrm>
          </p:grpSpPr>
          <p:sp>
            <p:nvSpPr>
              <p:cNvPr id="16" name="Freeform 15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 userDrawn="1"/>
          </p:nvGrpSpPr>
          <p:grpSpPr>
            <a:xfrm>
              <a:off x="952500" y="361950"/>
              <a:ext cx="475615" cy="611505"/>
              <a:chOff x="0" y="0"/>
              <a:chExt cx="527901" cy="688156"/>
            </a:xfrm>
          </p:grpSpPr>
          <p:sp>
            <p:nvSpPr>
              <p:cNvPr id="14" name="Freeform 13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 userDrawn="1"/>
          </p:nvGrpSpPr>
          <p:grpSpPr>
            <a:xfrm>
              <a:off x="342900" y="342900"/>
              <a:ext cx="475615" cy="611505"/>
              <a:chOff x="0" y="0"/>
              <a:chExt cx="527901" cy="688156"/>
            </a:xfrm>
          </p:grpSpPr>
          <p:sp>
            <p:nvSpPr>
              <p:cNvPr id="12" name="Freeform 11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35" name="Text Placeholder 34"/>
          <p:cNvSpPr>
            <a:spLocks noGrp="1"/>
          </p:cNvSpPr>
          <p:nvPr>
            <p:ph type="body" sz="quarter" idx="13" hasCustomPrompt="1"/>
          </p:nvPr>
        </p:nvSpPr>
        <p:spPr>
          <a:xfrm>
            <a:off x="680192" y="1103035"/>
            <a:ext cx="2992166" cy="10334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200" baseline="0"/>
            </a:lvl1pPr>
          </a:lstStyle>
          <a:p>
            <a:pPr lvl="0"/>
            <a:r>
              <a:rPr lang="en-US" dirty="0"/>
              <a:t>Add speech bubbles in this format:  Background RGB = 250, 250, 234  Text in Verdana 12+ Pt v. dark blue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61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ed CL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7649" y="835128"/>
            <a:ext cx="8494519" cy="404878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add instructions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9" y="1242561"/>
            <a:ext cx="8494519" cy="405425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state which two words can be used to fill the gaps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975" y="1803163"/>
            <a:ext cx="8494713" cy="435792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 bIns="180000"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defRPr baseline="0"/>
            </a:lvl1pPr>
          </a:lstStyle>
          <a:p>
            <a:pPr lvl="0"/>
            <a:r>
              <a:rPr lang="en-US" dirty="0"/>
              <a:t>Click to add the sentences with _____ gaps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47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iquing a re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6"/>
            <a:ext cx="8434790" cy="239772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 – and maybe add a picture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54605" y="3460560"/>
            <a:ext cx="8434790" cy="239772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 question / questions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79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144463" y="1427163"/>
            <a:ext cx="312737" cy="38417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143751" y="2027859"/>
            <a:ext cx="312737" cy="1042267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141714" y="3254465"/>
            <a:ext cx="312737" cy="749188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141713" y="4250220"/>
            <a:ext cx="312737" cy="1055242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60783" y="5527575"/>
            <a:ext cx="312737" cy="38454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783" y="798100"/>
            <a:ext cx="8820737" cy="323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do:  </a:t>
            </a:r>
            <a:r>
              <a:rPr lang="en-GB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each row pick one statement that you think is right. 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01865" y="1430882"/>
            <a:ext cx="8323263" cy="417136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701864" y="5532587"/>
            <a:ext cx="8323263" cy="37953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701864" y="2027483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966983" y="2025437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701864" y="4249463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4966983" y="4247417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701864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3534831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6367799" y="3279431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512935" y="1211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8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2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3325" y="1435895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4463" y="1854200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325" y="258859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325" y="3306964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144463" y="4028160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144463" y="4759727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4463" y="5558038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5364488" y="1434672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5365626" y="185297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5364488" y="258737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5364488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5365626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38" hasCustomPrompt="1"/>
          </p:nvPr>
        </p:nvSpPr>
        <p:spPr>
          <a:xfrm>
            <a:off x="5365626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5365626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143325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144463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42" hasCustomPrompt="1"/>
          </p:nvPr>
        </p:nvSpPr>
        <p:spPr>
          <a:xfrm>
            <a:off x="144463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144463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25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3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Placeholder 11"/>
          <p:cNvSpPr>
            <a:spLocks noGrp="1"/>
          </p:cNvSpPr>
          <p:nvPr>
            <p:ph type="body" sz="quarter" idx="57" hasCustomPrompt="1"/>
          </p:nvPr>
        </p:nvSpPr>
        <p:spPr>
          <a:xfrm>
            <a:off x="6769406" y="1920692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11"/>
          <p:cNvSpPr>
            <a:spLocks noGrp="1"/>
          </p:cNvSpPr>
          <p:nvPr>
            <p:ph type="body" sz="quarter" idx="58" hasCustomPrompt="1"/>
          </p:nvPr>
        </p:nvSpPr>
        <p:spPr>
          <a:xfrm>
            <a:off x="6768268" y="265508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8" name="Text Placeholder 11"/>
          <p:cNvSpPr>
            <a:spLocks noGrp="1"/>
          </p:cNvSpPr>
          <p:nvPr>
            <p:ph type="body" sz="quarter" idx="59" hasCustomPrompt="1"/>
          </p:nvPr>
        </p:nvSpPr>
        <p:spPr>
          <a:xfrm>
            <a:off x="6768268" y="3372233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60" hasCustomPrompt="1"/>
          </p:nvPr>
        </p:nvSpPr>
        <p:spPr>
          <a:xfrm>
            <a:off x="6769406" y="4093429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11"/>
          <p:cNvSpPr>
            <a:spLocks noGrp="1"/>
          </p:cNvSpPr>
          <p:nvPr>
            <p:ph type="body" sz="quarter" idx="61" hasCustomPrompt="1"/>
          </p:nvPr>
        </p:nvSpPr>
        <p:spPr>
          <a:xfrm>
            <a:off x="6769406" y="482499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1" name="Text Placeholder 11"/>
          <p:cNvSpPr>
            <a:spLocks noGrp="1"/>
          </p:cNvSpPr>
          <p:nvPr>
            <p:ph type="body" sz="quarter" idx="62" hasCustomPrompt="1"/>
          </p:nvPr>
        </p:nvSpPr>
        <p:spPr>
          <a:xfrm>
            <a:off x="6769406" y="5623307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Text Placeholder 11"/>
          <p:cNvSpPr>
            <a:spLocks noGrp="1"/>
          </p:cNvSpPr>
          <p:nvPr>
            <p:ph type="body" sz="quarter" idx="51" hasCustomPrompt="1"/>
          </p:nvPr>
        </p:nvSpPr>
        <p:spPr>
          <a:xfrm>
            <a:off x="163946" y="265508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52" hasCustomPrompt="1"/>
          </p:nvPr>
        </p:nvSpPr>
        <p:spPr>
          <a:xfrm>
            <a:off x="163946" y="3372233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1" name="Text Placeholder 11"/>
          <p:cNvSpPr>
            <a:spLocks noGrp="1"/>
          </p:cNvSpPr>
          <p:nvPr>
            <p:ph type="body" sz="quarter" idx="53" hasCustomPrompt="1"/>
          </p:nvPr>
        </p:nvSpPr>
        <p:spPr>
          <a:xfrm>
            <a:off x="165084" y="4093429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11"/>
          <p:cNvSpPr>
            <a:spLocks noGrp="1"/>
          </p:cNvSpPr>
          <p:nvPr>
            <p:ph type="body" sz="quarter" idx="55" hasCustomPrompt="1"/>
          </p:nvPr>
        </p:nvSpPr>
        <p:spPr>
          <a:xfrm>
            <a:off x="165084" y="5623307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54" hasCustomPrompt="1"/>
          </p:nvPr>
        </p:nvSpPr>
        <p:spPr>
          <a:xfrm>
            <a:off x="165084" y="482499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42" hasCustomPrompt="1"/>
          </p:nvPr>
        </p:nvSpPr>
        <p:spPr>
          <a:xfrm>
            <a:off x="3072833" y="1502387"/>
            <a:ext cx="2960052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3073769" y="1920692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44" hasCustomPrompt="1"/>
          </p:nvPr>
        </p:nvSpPr>
        <p:spPr>
          <a:xfrm>
            <a:off x="3072631" y="265508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45" hasCustomPrompt="1"/>
          </p:nvPr>
        </p:nvSpPr>
        <p:spPr>
          <a:xfrm>
            <a:off x="3072631" y="3372233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46" hasCustomPrompt="1"/>
          </p:nvPr>
        </p:nvSpPr>
        <p:spPr>
          <a:xfrm>
            <a:off x="3073769" y="4093429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47" hasCustomPrompt="1"/>
          </p:nvPr>
        </p:nvSpPr>
        <p:spPr>
          <a:xfrm>
            <a:off x="3073769" y="482499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8" hasCustomPrompt="1"/>
          </p:nvPr>
        </p:nvSpPr>
        <p:spPr>
          <a:xfrm>
            <a:off x="3073769" y="5623307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49" hasCustomPrompt="1"/>
          </p:nvPr>
        </p:nvSpPr>
        <p:spPr>
          <a:xfrm>
            <a:off x="164148" y="1502387"/>
            <a:ext cx="217443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50" hasCustomPrompt="1"/>
          </p:nvPr>
        </p:nvSpPr>
        <p:spPr>
          <a:xfrm>
            <a:off x="165084" y="1920692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56" hasCustomPrompt="1"/>
          </p:nvPr>
        </p:nvSpPr>
        <p:spPr>
          <a:xfrm>
            <a:off x="6768712" y="1502387"/>
            <a:ext cx="219577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212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ering an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544264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e.g. the start of the explanation ...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4375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375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7" hasCustomPrompt="1"/>
          </p:nvPr>
        </p:nvSpPr>
        <p:spPr>
          <a:xfrm>
            <a:off x="14375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75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75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464390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464390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464390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464390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464390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5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5204664"/>
              </p:ext>
            </p:extLst>
          </p:nvPr>
        </p:nvGraphicFramePr>
        <p:xfrm>
          <a:off x="457207" y="2751138"/>
          <a:ext cx="8285148" cy="316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176087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751138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33991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85" y="405303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85" y="471478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523984" y="5373991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26846131"/>
              </p:ext>
            </p:extLst>
          </p:nvPr>
        </p:nvGraphicFramePr>
        <p:xfrm>
          <a:off x="457200" y="275113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6572355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717737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2709460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8463667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6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ten art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68350"/>
            <a:ext cx="8820075" cy="533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600" baseline="0"/>
            </a:lvl1pPr>
          </a:lstStyle>
          <a:p>
            <a:pPr lvl="0"/>
            <a:r>
              <a:rPr lang="en-US" dirty="0"/>
              <a:t>Click to add written article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43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sing an argum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630716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0"/>
            <a:ext cx="8820150" cy="820929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77815" y="2047509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5004488" y="2052868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4375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225456" y="3416571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77815" y="5070741"/>
            <a:ext cx="8803705" cy="616541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494561" y="281199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48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4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tfy Evdnc for knwldg clms t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6026" y="6288879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54479" y="141450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 b="0"/>
            </a:lvl1pPr>
          </a:lstStyle>
          <a:p>
            <a:pPr lvl="0"/>
            <a:r>
              <a:rPr lang="en-US" dirty="0"/>
              <a:t>Click to add table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807314" y="1414195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or false?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883089" y="1414258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Evidence?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807314" y="1952508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7882813" y="195257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6807314" y="248990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7882813" y="2490166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6807314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27" hasCustomPrompt="1"/>
          </p:nvPr>
        </p:nvSpPr>
        <p:spPr>
          <a:xfrm>
            <a:off x="7883400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6807314" y="3566512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7883400" y="35666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6807314" y="4105064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7883400" y="4106353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4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6811295" y="4647755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7882001" y="464919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54480" y="195544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8"/>
          <p:cNvSpPr>
            <a:spLocks noGrp="1"/>
          </p:cNvSpPr>
          <p:nvPr>
            <p:ph type="body" sz="quarter" idx="37" hasCustomPrompt="1"/>
          </p:nvPr>
        </p:nvSpPr>
        <p:spPr>
          <a:xfrm>
            <a:off x="154481" y="2493662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38" hasCustomPrompt="1"/>
          </p:nvPr>
        </p:nvSpPr>
        <p:spPr>
          <a:xfrm>
            <a:off x="154482" y="3030046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8"/>
          <p:cNvSpPr>
            <a:spLocks noGrp="1"/>
          </p:cNvSpPr>
          <p:nvPr>
            <p:ph type="body" sz="quarter" idx="39" hasCustomPrompt="1"/>
          </p:nvPr>
        </p:nvSpPr>
        <p:spPr>
          <a:xfrm>
            <a:off x="155773" y="356711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8"/>
          <p:cNvSpPr>
            <a:spLocks noGrp="1"/>
          </p:cNvSpPr>
          <p:nvPr>
            <p:ph type="body" sz="quarter" idx="40" hasCustomPrompt="1"/>
          </p:nvPr>
        </p:nvSpPr>
        <p:spPr>
          <a:xfrm>
            <a:off x="155773" y="410919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8"/>
          <p:cNvSpPr>
            <a:spLocks noGrp="1"/>
          </p:cNvSpPr>
          <p:nvPr>
            <p:ph type="body" sz="quarter" idx="41" hasCustomPrompt="1"/>
          </p:nvPr>
        </p:nvSpPr>
        <p:spPr>
          <a:xfrm>
            <a:off x="155181" y="4647505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303060"/>
            <a:ext cx="8820150" cy="805760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more information 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59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5"/>
            <a:ext cx="8434790" cy="51784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0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354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623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258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C310-822D-4ECA-8F63-D08185EDC280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8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748A-A193-4664-9535-CCDBB83CF160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53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9C1-A2BB-4643-8519-0F1DDB3FDEE8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4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582004"/>
              </p:ext>
            </p:extLst>
          </p:nvPr>
        </p:nvGraphicFramePr>
        <p:xfrm>
          <a:off x="457207" y="3407767"/>
          <a:ext cx="8285148" cy="2510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1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77" y="53792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37101816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59779374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9023494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698128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700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701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4752"/>
            <a:ext cx="4040188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701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752"/>
            <a:ext cx="4041775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AC93-727D-4304-88E9-BAE5E70D7B0A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80E9-3AA2-411F-A0FB-A064364E468C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39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A42-47A0-4239-9474-9D40BB1CC951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3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000" y="713232"/>
            <a:ext cx="8820000" cy="450799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00" y="5339906"/>
            <a:ext cx="8820000" cy="96945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847A-CBD7-42CB-9D38-75C4994C33C1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32" y="26336"/>
            <a:ext cx="8820737" cy="576000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1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3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3173103"/>
              </p:ext>
            </p:extLst>
          </p:nvPr>
        </p:nvGraphicFramePr>
        <p:xfrm>
          <a:off x="457207" y="3407767"/>
          <a:ext cx="8285148" cy="1853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10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23941559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7051780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2734929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5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2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9279608"/>
              </p:ext>
            </p:extLst>
          </p:nvPr>
        </p:nvGraphicFramePr>
        <p:xfrm>
          <a:off x="485639" y="4055823"/>
          <a:ext cx="8285148" cy="1196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305851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5823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4703879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7962082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2349488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8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multi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9"/>
            <a:ext cx="8469918" cy="965868"/>
          </a:xfrm>
          <a:solidFill>
            <a:srgbClr val="FAFAEA"/>
          </a:solidFill>
          <a:ln>
            <a:solidFill>
              <a:srgbClr val="214D83"/>
            </a:solidFill>
          </a:ln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746429" y="2204816"/>
            <a:ext cx="5760000" cy="3600000"/>
            <a:chOff x="1746429" y="2204816"/>
            <a:chExt cx="5760000" cy="36000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1730376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A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664427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B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3"/>
          </p:nvPr>
        </p:nvSpPr>
        <p:spPr>
          <a:xfrm>
            <a:off x="1730375" y="2205038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4"/>
          </p:nvPr>
        </p:nvSpPr>
        <p:spPr>
          <a:xfrm>
            <a:off x="4664427" y="2197450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6442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D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466442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173329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C</a:t>
            </a:r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173329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31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5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5032341"/>
              </p:ext>
            </p:extLst>
          </p:nvPr>
        </p:nvGraphicFramePr>
        <p:xfrm>
          <a:off x="319160" y="1858318"/>
          <a:ext cx="8469918" cy="4002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170021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2708275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335259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399691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90600" y="467228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5285550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3664016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095445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39422149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080508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10770"/>
              </p:ext>
            </p:extLst>
          </p:nvPr>
        </p:nvGraphicFramePr>
        <p:xfrm>
          <a:off x="319160" y="27102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4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6326028"/>
              </p:ext>
            </p:extLst>
          </p:nvPr>
        </p:nvGraphicFramePr>
        <p:xfrm>
          <a:off x="319160" y="2507798"/>
          <a:ext cx="8469918" cy="3354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73508" y="530617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342635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965853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47325652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525464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3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9997860"/>
              </p:ext>
            </p:extLst>
          </p:nvPr>
        </p:nvGraphicFramePr>
        <p:xfrm>
          <a:off x="319160" y="2507798"/>
          <a:ext cx="8469918" cy="2706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87526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9240297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95720291"/>
              </p:ext>
            </p:extLst>
          </p:nvPr>
        </p:nvGraphicFramePr>
        <p:xfrm>
          <a:off x="319160" y="4662382"/>
          <a:ext cx="5474889" cy="55258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525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6068950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000"/>
            <a:ext cx="8229600" cy="521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BD6E-177F-4C36-848F-C09495B7634F}" type="datetime1">
              <a:rPr lang="en-GB" smtClean="0"/>
              <a:pPr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1528" y="6471442"/>
            <a:ext cx="2133600" cy="299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1" y="6471442"/>
            <a:ext cx="778926" cy="29935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29741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8197" y="6410353"/>
            <a:ext cx="4347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/>
              <a:t>Developed by the University of York Science Education Group and the Salters’ Institute.</a:t>
            </a:r>
          </a:p>
          <a:p>
            <a:pPr algn="ctr"/>
            <a:r>
              <a:rPr lang="en-GB" sz="700" dirty="0"/>
              <a:t>This item may have been edited. Download the original from </a:t>
            </a:r>
            <a:r>
              <a:rPr lang="en-GB" sz="700" b="1" dirty="0"/>
              <a:t>www.BestEvidenceScienceTeaching.org</a:t>
            </a:r>
          </a:p>
          <a:p>
            <a:pPr algn="ctr"/>
            <a:r>
              <a:rPr lang="en-GB" sz="700" dirty="0"/>
              <a:t>© University of York Science Education Group</a:t>
            </a:r>
          </a:p>
        </p:txBody>
      </p:sp>
    </p:spTree>
    <p:extLst>
      <p:ext uri="{BB962C8B-B14F-4D97-AF65-F5344CB8AC3E}">
        <p14:creationId xmlns:p14="http://schemas.microsoft.com/office/powerpoint/2010/main" val="29059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8" r:id="rId2"/>
    <p:sldLayoutId id="2147483659" r:id="rId3"/>
    <p:sldLayoutId id="2147483660" r:id="rId4"/>
    <p:sldLayoutId id="2147483661" r:id="rId5"/>
    <p:sldLayoutId id="2147483685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80" r:id="rId21"/>
    <p:sldLayoutId id="2147483678" r:id="rId22"/>
    <p:sldLayoutId id="2147483668" r:id="rId23"/>
    <p:sldLayoutId id="2147483681" r:id="rId24"/>
    <p:sldLayoutId id="2147483683" r:id="rId25"/>
    <p:sldLayoutId id="2147483684" r:id="rId26"/>
    <p:sldLayoutId id="2147483649" r:id="rId27"/>
    <p:sldLayoutId id="2147483650" r:id="rId28"/>
    <p:sldLayoutId id="2147483652" r:id="rId29"/>
    <p:sldLayoutId id="2147483653" r:id="rId30"/>
    <p:sldLayoutId id="2147483654" r:id="rId31"/>
    <p:sldLayoutId id="2147483655" r:id="rId32"/>
    <p:sldLayoutId id="2147483657" r:id="rId3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+mj-lt"/>
        <a:buNone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1550" indent="-5143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485900" indent="-5715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-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974850" indent="-539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514600" indent="-539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">
            <a:extLst>
              <a:ext uri="{FF2B5EF4-FFF2-40B4-BE49-F238E27FC236}">
                <a16:creationId xmlns:a16="http://schemas.microsoft.com/office/drawing/2014/main" id="{D4AE1FA4-8A5F-414D-9346-08A086B29947}"/>
              </a:ext>
            </a:extLst>
          </p:cNvPr>
          <p:cNvGrpSpPr>
            <a:grpSpLocks/>
          </p:cNvGrpSpPr>
          <p:nvPr/>
        </p:nvGrpSpPr>
        <p:grpSpPr bwMode="auto">
          <a:xfrm>
            <a:off x="5259811" y="4241197"/>
            <a:ext cx="2084387" cy="1520825"/>
            <a:chOff x="3693747" y="3670275"/>
            <a:chExt cx="2084438" cy="1520295"/>
          </a:xfrm>
        </p:grpSpPr>
        <p:pic>
          <p:nvPicPr>
            <p:cNvPr id="20" name="Picture 3" descr="PowerPoint Slide Show - [Substances and States.ppt [Compatibility Mode]]">
              <a:extLst>
                <a:ext uri="{FF2B5EF4-FFF2-40B4-BE49-F238E27FC236}">
                  <a16:creationId xmlns:a16="http://schemas.microsoft.com/office/drawing/2014/main" id="{922A05B6-0962-476C-B895-27CD78068E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04" t="53214" r="34155" b="11890"/>
            <a:stretch>
              <a:fillRect/>
            </a:stretch>
          </p:blipFill>
          <p:spPr bwMode="auto">
            <a:xfrm>
              <a:off x="3693747" y="3670275"/>
              <a:ext cx="2084438" cy="141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Box 16">
              <a:extLst>
                <a:ext uri="{FF2B5EF4-FFF2-40B4-BE49-F238E27FC236}">
                  <a16:creationId xmlns:a16="http://schemas.microsoft.com/office/drawing/2014/main" id="{7B87298F-3878-431F-BBEB-859D1FFBB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3747" y="4821238"/>
              <a:ext cx="51789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E</a:t>
              </a:r>
            </a:p>
          </p:txBody>
        </p:sp>
      </p:grpSp>
      <p:pic>
        <p:nvPicPr>
          <p:cNvPr id="18" name="Picture 22" descr="PowerPoint Slide Show - [Substances and States.ppt [Compatibility Mode]]">
            <a:extLst>
              <a:ext uri="{FF2B5EF4-FFF2-40B4-BE49-F238E27FC236}">
                <a16:creationId xmlns:a16="http://schemas.microsoft.com/office/drawing/2014/main" id="{D465FD43-0450-439A-B1EB-02823A804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" t="53699" r="68857" b="11404"/>
          <a:stretch>
            <a:fillRect/>
          </a:stretch>
        </p:blipFill>
        <p:spPr bwMode="auto">
          <a:xfrm>
            <a:off x="2131218" y="4241197"/>
            <a:ext cx="19859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1" descr="PowerPoint Slide Show - [Substances and States.ppt [Compatibility Mode]]">
            <a:extLst>
              <a:ext uri="{FF2B5EF4-FFF2-40B4-BE49-F238E27FC236}">
                <a16:creationId xmlns:a16="http://schemas.microsoft.com/office/drawing/2014/main" id="{5A975493-67CC-4BD5-A0FD-5EA2F3269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61" t="9590" r="1852" b="58662"/>
          <a:stretch>
            <a:fillRect/>
          </a:stretch>
        </p:blipFill>
        <p:spPr bwMode="auto">
          <a:xfrm>
            <a:off x="5320135" y="2510302"/>
            <a:ext cx="2024063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9" descr="PowerPoint Slide Show - [Substances and States.ppt [Compatibility Mode]]">
            <a:extLst>
              <a:ext uri="{FF2B5EF4-FFF2-40B4-BE49-F238E27FC236}">
                <a16:creationId xmlns:a16="http://schemas.microsoft.com/office/drawing/2014/main" id="{8B3316C7-3CBF-4822-BDF8-0552A5C7D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2" y="2257325"/>
            <a:ext cx="233997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8509D18-AEFA-45B2-96E9-DE7ECC55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Empty space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67CF7F-D362-4781-94A4-4BE672C0E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9160" y="871479"/>
            <a:ext cx="6249420" cy="9658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Imagine you could see the particles in this jar of methane gas.</a:t>
            </a:r>
          </a:p>
          <a:p>
            <a:r>
              <a:rPr lang="en-GB" dirty="0"/>
              <a:t>Which diagram best matches what you would see?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8965CD3-84B8-4807-BA60-F3B07568266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30376" y="3506185"/>
            <a:ext cx="1591664" cy="388355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E1C3B0C-CF89-48F6-BE69-D3FFA4A76BF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64427" y="3506185"/>
            <a:ext cx="1904153" cy="388355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B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CAB2922-B64A-4375-923E-52DBC9B6EB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664428" y="5350596"/>
            <a:ext cx="1113261" cy="388355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6714C0F-D2FF-47DF-B5BE-45EE07AB5F5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33299" y="5350596"/>
            <a:ext cx="1035068" cy="388355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C</a:t>
            </a:r>
          </a:p>
        </p:txBody>
      </p:sp>
      <p:pic>
        <p:nvPicPr>
          <p:cNvPr id="22" name="Picture 14" descr="PowerPoint Slide Show - [Substances and States.ppt [Compatibility Mode]]">
            <a:extLst>
              <a:ext uri="{FF2B5EF4-FFF2-40B4-BE49-F238E27FC236}">
                <a16:creationId xmlns:a16="http://schemas.microsoft.com/office/drawing/2014/main" id="{51E3DD28-DC06-488A-BF9D-58077F33CB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373" y="923262"/>
            <a:ext cx="1342740" cy="136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112340"/>
      </p:ext>
    </p:extLst>
  </p:cSld>
  <p:clrMapOvr>
    <a:masterClrMapping/>
  </p:clrMapOvr>
</p:sld>
</file>

<file path=ppt/theme/theme1.xml><?xml version="1.0" encoding="utf-8"?>
<a:theme xmlns:a="http://schemas.openxmlformats.org/drawingml/2006/main" name="BEST_template_activity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0F3845-0B73-46ED-9FC8-DE5952477623}" vid="{F97EDF8F-5382-4AE3-87B9-BB668D0DDC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 Items template 26-02-18</Template>
  <TotalTime>105</TotalTime>
  <Words>30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Verdana</vt:lpstr>
      <vt:lpstr>Wingdings</vt:lpstr>
      <vt:lpstr>BEST_template_activity_powerpoint</vt:lpstr>
      <vt:lpstr>Empty space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 Harden</dc:creator>
  <cp:lastModifiedBy>HEC Harden</cp:lastModifiedBy>
  <cp:revision>4</cp:revision>
  <dcterms:created xsi:type="dcterms:W3CDTF">2018-03-01T13:40:41Z</dcterms:created>
  <dcterms:modified xsi:type="dcterms:W3CDTF">2018-03-01T15:26:13Z</dcterms:modified>
</cp:coreProperties>
</file>